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30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E6E-E653-4268-A8BD-13C6E3E34000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19CF-242D-41EC-AC73-3B966B9B9C9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E6E-E653-4268-A8BD-13C6E3E34000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19CF-242D-41EC-AC73-3B966B9B9C9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E6E-E653-4268-A8BD-13C6E3E34000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19CF-242D-41EC-AC73-3B966B9B9C9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E6E-E653-4268-A8BD-13C6E3E34000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19CF-242D-41EC-AC73-3B966B9B9C9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E6E-E653-4268-A8BD-13C6E3E34000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19CF-242D-41EC-AC73-3B966B9B9C9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E6E-E653-4268-A8BD-13C6E3E34000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19CF-242D-41EC-AC73-3B966B9B9C9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E6E-E653-4268-A8BD-13C6E3E34000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19CF-242D-41EC-AC73-3B966B9B9C9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E6E-E653-4268-A8BD-13C6E3E34000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19CF-242D-41EC-AC73-3B966B9B9C9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E6E-E653-4268-A8BD-13C6E3E34000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19CF-242D-41EC-AC73-3B966B9B9C9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E6E-E653-4268-A8BD-13C6E3E34000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19CF-242D-41EC-AC73-3B966B9B9C9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FE6E-E653-4268-A8BD-13C6E3E34000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19CF-242D-41EC-AC73-3B966B9B9C9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5FE6E-E653-4268-A8BD-13C6E3E34000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519CF-242D-41EC-AC73-3B966B9B9C9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7886728" cy="2928958"/>
          </a:xfrm>
        </p:spPr>
        <p:txBody>
          <a:bodyPr>
            <a:normAutofit fontScale="90000"/>
          </a:bodyPr>
          <a:lstStyle/>
          <a:p>
            <a:r>
              <a:rPr lang="es-AR" sz="3200" dirty="0" smtClean="0"/>
              <a:t/>
            </a:r>
            <a:br>
              <a:rPr lang="es-AR" sz="3200" dirty="0" smtClean="0"/>
            </a:br>
            <a:r>
              <a:rPr lang="es-AR" sz="3200" dirty="0" smtClean="0"/>
              <a:t/>
            </a:r>
            <a:br>
              <a:rPr lang="es-AR" sz="3200" dirty="0" smtClean="0"/>
            </a:br>
            <a:r>
              <a:rPr lang="es-AR" sz="3200" dirty="0" smtClean="0"/>
              <a:t>Breve reseña de la  ponencia:</a:t>
            </a:r>
            <a:br>
              <a:rPr lang="es-AR" sz="3200" dirty="0" smtClean="0"/>
            </a:br>
            <a:r>
              <a:rPr lang="es-AR" sz="3200" dirty="0" smtClean="0"/>
              <a:t>Las tres “t”: tierra, techo y trabajo</a:t>
            </a:r>
            <a:br>
              <a:rPr lang="es-AR" sz="3200" dirty="0" smtClean="0"/>
            </a:br>
            <a:r>
              <a:rPr lang="es-AR" sz="3200" dirty="0" smtClean="0"/>
              <a:t/>
            </a:r>
            <a:br>
              <a:rPr lang="es-AR" sz="3200" dirty="0" smtClean="0"/>
            </a:br>
            <a:r>
              <a:rPr lang="es-AR" sz="2700" dirty="0" smtClean="0"/>
              <a:t>Cardenal Claudio </a:t>
            </a:r>
            <a:r>
              <a:rPr lang="es-AR" sz="2700" dirty="0" err="1" smtClean="0"/>
              <a:t>Hummes</a:t>
            </a:r>
            <a:r>
              <a:rPr lang="es-AR" sz="2700" dirty="0" smtClean="0"/>
              <a:t> </a:t>
            </a:r>
            <a:br>
              <a:rPr lang="es-AR" sz="2700" dirty="0" smtClean="0"/>
            </a:br>
            <a:r>
              <a:rPr lang="es-AR" sz="2700" dirty="0" smtClean="0"/>
              <a:t>Rosario </a:t>
            </a:r>
            <a:r>
              <a:rPr lang="es-AR" sz="2200" dirty="0" smtClean="0"/>
              <a:t>17/09/2015</a:t>
            </a:r>
            <a:r>
              <a:rPr lang="es-AR" sz="3200" dirty="0" smtClean="0"/>
              <a:t/>
            </a:r>
            <a:br>
              <a:rPr lang="es-AR" sz="3200" dirty="0" smtClean="0"/>
            </a:br>
            <a:endParaRPr lang="es-AR" sz="3200" dirty="0"/>
          </a:p>
        </p:txBody>
      </p:sp>
      <p:pic>
        <p:nvPicPr>
          <p:cNvPr id="1026" name="Picture 2" descr="C:\Users\LAURA\Desktop\invitació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571480"/>
            <a:ext cx="4714908" cy="1530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b="1" i="1" dirty="0" smtClean="0"/>
              <a:t>Encuentro y diálogo</a:t>
            </a:r>
          </a:p>
          <a:p>
            <a:pPr marL="0" indent="0">
              <a:buNone/>
            </a:pPr>
            <a:r>
              <a:rPr lang="es-AR" i="1" dirty="0" smtClean="0"/>
              <a:t>La sociedad humana manifiesta un alto grado de unificación e interdependencia en el ámbito planetario.</a:t>
            </a:r>
          </a:p>
          <a:p>
            <a:pPr marL="0" indent="0">
              <a:buNone/>
            </a:pPr>
            <a:endParaRPr lang="es-AR" i="1" dirty="0" smtClean="0"/>
          </a:p>
          <a:p>
            <a:pPr marL="0" indent="0">
              <a:buNone/>
            </a:pPr>
            <a:r>
              <a:rPr lang="es-AR" i="1" dirty="0" smtClean="0"/>
              <a:t>Por mucho que se fuerce  el intento de construir una sociedad unidimensional, no se anula la libertad del ser humano y su creatividad.</a:t>
            </a:r>
          </a:p>
          <a:p>
            <a:pPr marL="0" indent="0">
              <a:buNone/>
            </a:pPr>
            <a:endParaRPr lang="es-AR" i="1" dirty="0" smtClean="0"/>
          </a:p>
          <a:p>
            <a:pPr marL="0" indent="0">
              <a:buNone/>
            </a:pPr>
            <a:r>
              <a:rPr lang="es-AR" i="1" dirty="0" smtClean="0"/>
              <a:t>En realidad la sociedad humana y de manera particular en occidente  está marcada por el subjetivismo, el egoísmo y el individualismo.</a:t>
            </a:r>
          </a:p>
          <a:p>
            <a:endParaRPr lang="es-AR" dirty="0"/>
          </a:p>
        </p:txBody>
      </p:sp>
      <p:pic>
        <p:nvPicPr>
          <p:cNvPr id="2050" name="Picture 2" descr="C:\Users\LAURA\Desktop\invitación.png"/>
          <p:cNvPicPr>
            <a:picLocks noChangeAspect="1" noChangeArrowheads="1"/>
          </p:cNvPicPr>
          <p:nvPr/>
        </p:nvPicPr>
        <p:blipFill>
          <a:blip r:embed="rId2" cstate="print"/>
          <a:srcRect l="67373"/>
          <a:stretch>
            <a:fillRect/>
          </a:stretch>
        </p:blipFill>
        <p:spPr bwMode="auto">
          <a:xfrm>
            <a:off x="7715272" y="5357826"/>
            <a:ext cx="1143008" cy="1137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5500726"/>
          </a:xfrm>
        </p:spPr>
        <p:txBody>
          <a:bodyPr>
            <a:normAutofit/>
          </a:bodyPr>
          <a:lstStyle/>
          <a:p>
            <a:pPr marL="82550" indent="-82550">
              <a:buNone/>
            </a:pPr>
            <a:r>
              <a:rPr lang="es-AR" i="1" dirty="0" smtClean="0"/>
              <a:t>En este contexto, el  Papa Francisco, propone y promueve el  diálogo y la construcción de una cultura del encuentro.</a:t>
            </a:r>
          </a:p>
          <a:p>
            <a:pPr marL="82550" indent="-82550">
              <a:buNone/>
            </a:pPr>
            <a:endParaRPr lang="es-AR" i="1" dirty="0" smtClean="0"/>
          </a:p>
          <a:p>
            <a:pPr marL="82550" indent="-82550">
              <a:buNone/>
            </a:pPr>
            <a:r>
              <a:rPr lang="es-AR" i="1" dirty="0" smtClean="0"/>
              <a:t>Una solidaridad  universal nueva  tal ,que exija   encontrarnos y dialogar.</a:t>
            </a:r>
          </a:p>
          <a:p>
            <a:pPr marL="82550" indent="-82550">
              <a:buNone/>
            </a:pPr>
            <a:endParaRPr lang="es-AR" i="1" dirty="0" smtClean="0"/>
          </a:p>
          <a:p>
            <a:pPr marL="82550" indent="-82550">
              <a:buNone/>
            </a:pPr>
            <a:r>
              <a:rPr lang="es-AR" i="1" dirty="0" smtClean="0"/>
              <a:t>La iglesia propone un uso responsable de las metodologías propias de la ciencias empíricas, la filosofía, la teología  en diálogo con la fe. </a:t>
            </a:r>
          </a:p>
          <a:p>
            <a:endParaRPr lang="es-AR" dirty="0"/>
          </a:p>
        </p:txBody>
      </p:sp>
      <p:pic>
        <p:nvPicPr>
          <p:cNvPr id="2050" name="Picture 2" descr="C:\Users\LAURA\Desktop\invitación.png"/>
          <p:cNvPicPr>
            <a:picLocks noChangeAspect="1" noChangeArrowheads="1"/>
          </p:cNvPicPr>
          <p:nvPr/>
        </p:nvPicPr>
        <p:blipFill>
          <a:blip r:embed="rId2" cstate="print"/>
          <a:srcRect l="67373"/>
          <a:stretch>
            <a:fillRect/>
          </a:stretch>
        </p:blipFill>
        <p:spPr bwMode="auto">
          <a:xfrm>
            <a:off x="7715272" y="5357826"/>
            <a:ext cx="1143008" cy="1137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i="1" dirty="0" smtClean="0"/>
              <a:t>En diálogo con el estado y la sociedad, la iglesia no propone soluciones , acompaña junto con las diversas fuerzas sociales las propuestas que mejor  respondan a la dignidad humana y al bien común.</a:t>
            </a:r>
          </a:p>
          <a:p>
            <a:pPr marL="0" indent="0">
              <a:buNone/>
            </a:pPr>
            <a:endParaRPr lang="es-AR" i="1" dirty="0" smtClean="0"/>
          </a:p>
          <a:p>
            <a:pPr marL="0" indent="0">
              <a:buNone/>
            </a:pPr>
            <a:r>
              <a:rPr lang="es-AR" i="1" dirty="0" smtClean="0"/>
              <a:t>El diálogo requiere también un contexto de libertad religiosa. Esta es un derecho humano  fundamental, libertad de elegir y manifestar públicamente la propia creencia.</a:t>
            </a:r>
          </a:p>
          <a:p>
            <a:endParaRPr lang="es-AR" dirty="0"/>
          </a:p>
        </p:txBody>
      </p:sp>
      <p:pic>
        <p:nvPicPr>
          <p:cNvPr id="2050" name="Picture 2" descr="C:\Users\LAURA\Desktop\invitación.png"/>
          <p:cNvPicPr>
            <a:picLocks noChangeAspect="1" noChangeArrowheads="1"/>
          </p:cNvPicPr>
          <p:nvPr/>
        </p:nvPicPr>
        <p:blipFill>
          <a:blip r:embed="rId2" cstate="print"/>
          <a:srcRect l="67373"/>
          <a:stretch>
            <a:fillRect/>
          </a:stretch>
        </p:blipFill>
        <p:spPr bwMode="auto">
          <a:xfrm>
            <a:off x="7715272" y="5357826"/>
            <a:ext cx="1143008" cy="1137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b="1" i="1" dirty="0" smtClean="0"/>
              <a:t>Tierra, Techo y Trabajo</a:t>
            </a:r>
          </a:p>
          <a:p>
            <a:pPr marL="82550" indent="-82550">
              <a:buNone/>
            </a:pPr>
            <a:endParaRPr lang="es-AR" i="1" dirty="0" smtClean="0"/>
          </a:p>
          <a:p>
            <a:pPr marL="82550" indent="-82550">
              <a:buNone/>
            </a:pPr>
            <a:r>
              <a:rPr lang="es-AR" i="1" dirty="0" smtClean="0"/>
              <a:t>El tema de las tres T  son en la visión del Papa Francisco cuestiones fundamentales y decisivas  para los pobres. Deben ser desarrolladas desde una metodología de encuentro y diálogo.</a:t>
            </a:r>
          </a:p>
          <a:p>
            <a:pPr marL="82550" indent="-82550">
              <a:buNone/>
            </a:pPr>
            <a:endParaRPr lang="es-AR" i="1" dirty="0" smtClean="0"/>
          </a:p>
          <a:p>
            <a:pPr marL="82550" indent="-82550">
              <a:buNone/>
            </a:pPr>
            <a:r>
              <a:rPr lang="es-AR" i="1" dirty="0" smtClean="0"/>
              <a:t>Debemos reconocer la dignidad herida en las familias sin techo, campesinos sin tierras, trabajadores sin derechos.</a:t>
            </a:r>
            <a:endParaRPr lang="es-AR" dirty="0"/>
          </a:p>
        </p:txBody>
      </p:sp>
      <p:pic>
        <p:nvPicPr>
          <p:cNvPr id="2050" name="Picture 2" descr="C:\Users\LAURA\Desktop\invitación.png"/>
          <p:cNvPicPr>
            <a:picLocks noChangeAspect="1" noChangeArrowheads="1"/>
          </p:cNvPicPr>
          <p:nvPr/>
        </p:nvPicPr>
        <p:blipFill>
          <a:blip r:embed="rId2" cstate="print"/>
          <a:srcRect l="67373"/>
          <a:stretch>
            <a:fillRect/>
          </a:stretch>
        </p:blipFill>
        <p:spPr bwMode="auto">
          <a:xfrm>
            <a:off x="7715272" y="5357826"/>
            <a:ext cx="1143008" cy="1137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b="1" i="1" dirty="0" smtClean="0"/>
              <a:t>Tierra</a:t>
            </a:r>
            <a:r>
              <a:rPr lang="es-AR" i="1" dirty="0" smtClean="0"/>
              <a:t>: don de Dios, confiada al hombre para  que sea su custodio, cultivándola y protegiéndola.</a:t>
            </a:r>
          </a:p>
          <a:p>
            <a:pPr marL="0" indent="0">
              <a:buNone/>
            </a:pPr>
            <a:endParaRPr lang="es-AR" i="1" dirty="0" smtClean="0"/>
          </a:p>
          <a:p>
            <a:pPr marL="0" indent="0">
              <a:buNone/>
            </a:pPr>
            <a:r>
              <a:rPr lang="es-AR" i="1" dirty="0" smtClean="0"/>
              <a:t>Acaparamiento de tierras, desforestación,  apropiación del agua, resultados de un sistema que  impone el  lucro por sobre el hombre.</a:t>
            </a:r>
          </a:p>
          <a:p>
            <a:pPr marL="0" indent="0">
              <a:buNone/>
            </a:pPr>
            <a:endParaRPr lang="es-AR" i="1" dirty="0" smtClean="0"/>
          </a:p>
          <a:p>
            <a:pPr marL="0" indent="0">
              <a:buNone/>
            </a:pPr>
            <a:r>
              <a:rPr lang="es-AR" i="1" dirty="0" smtClean="0"/>
              <a:t>Alimentos tratados como simples mercancías, fuente de enriquecimiento y especulación.  Hay en consecuencia hambre en el mundo.</a:t>
            </a:r>
          </a:p>
          <a:p>
            <a:endParaRPr lang="es-AR" dirty="0"/>
          </a:p>
        </p:txBody>
      </p:sp>
      <p:pic>
        <p:nvPicPr>
          <p:cNvPr id="2050" name="Picture 2" descr="C:\Users\LAURA\Desktop\invitación.png"/>
          <p:cNvPicPr>
            <a:picLocks noChangeAspect="1" noChangeArrowheads="1"/>
          </p:cNvPicPr>
          <p:nvPr/>
        </p:nvPicPr>
        <p:blipFill>
          <a:blip r:embed="rId2" cstate="print"/>
          <a:srcRect l="67373"/>
          <a:stretch>
            <a:fillRect/>
          </a:stretch>
        </p:blipFill>
        <p:spPr bwMode="auto">
          <a:xfrm>
            <a:off x="7715272" y="5357826"/>
            <a:ext cx="1143008" cy="1137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b="1" i="1" dirty="0" smtClean="0"/>
              <a:t>Techo</a:t>
            </a:r>
            <a:r>
              <a:rPr lang="es-AR" i="1" dirty="0" smtClean="0"/>
              <a:t>: familias sin  hogar ¿ Podemos reconocer el origen en las estructuras  injustas  creadas y mantenidas por nuestra sociedad?</a:t>
            </a:r>
          </a:p>
          <a:p>
            <a:pPr marL="0" indent="0">
              <a:buNone/>
            </a:pPr>
            <a:endParaRPr lang="es-AR" i="1" dirty="0" smtClean="0"/>
          </a:p>
          <a:p>
            <a:pPr marL="0" indent="0">
              <a:buNone/>
            </a:pPr>
            <a:r>
              <a:rPr lang="es-AR" i="1" dirty="0" smtClean="0"/>
              <a:t>Debemos reconocer como dice Francisco, que es justo y misericordioso cambiar esta situación.</a:t>
            </a:r>
          </a:p>
          <a:p>
            <a:pPr marL="0" indent="0">
              <a:buNone/>
            </a:pPr>
            <a:endParaRPr lang="es-AR" i="1" dirty="0" smtClean="0"/>
          </a:p>
          <a:p>
            <a:pPr marL="0" indent="0">
              <a:buNone/>
            </a:pPr>
            <a:r>
              <a:rPr lang="es-AR" i="1" dirty="0" smtClean="0"/>
              <a:t>Debemos unirnos mas allá de la teorización abstracta y la fría estadística a favor de un cambio real.</a:t>
            </a:r>
          </a:p>
          <a:p>
            <a:endParaRPr lang="es-AR" dirty="0"/>
          </a:p>
        </p:txBody>
      </p:sp>
      <p:pic>
        <p:nvPicPr>
          <p:cNvPr id="2050" name="Picture 2" descr="C:\Users\LAURA\Desktop\invitación.png"/>
          <p:cNvPicPr>
            <a:picLocks noChangeAspect="1" noChangeArrowheads="1"/>
          </p:cNvPicPr>
          <p:nvPr/>
        </p:nvPicPr>
        <p:blipFill>
          <a:blip r:embed="rId2" cstate="print"/>
          <a:srcRect l="67373"/>
          <a:stretch>
            <a:fillRect/>
          </a:stretch>
        </p:blipFill>
        <p:spPr bwMode="auto">
          <a:xfrm>
            <a:off x="7715272" y="5357826"/>
            <a:ext cx="1143008" cy="1137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AR" b="1" i="1" dirty="0" smtClean="0"/>
              <a:t>Trabajo</a:t>
            </a:r>
            <a:r>
              <a:rPr lang="es-AR" i="1" dirty="0" smtClean="0"/>
              <a:t>:  el desempleo juvenil, la informalidad y la falta de derechos laborales son  resultado de una previa opción social.</a:t>
            </a:r>
          </a:p>
          <a:p>
            <a:pPr marL="0" indent="0">
              <a:buNone/>
            </a:pPr>
            <a:endParaRPr lang="es-AR" i="1" dirty="0" smtClean="0"/>
          </a:p>
          <a:p>
            <a:pPr marL="0" indent="0">
              <a:buNone/>
            </a:pPr>
            <a:r>
              <a:rPr lang="es-AR" i="1" dirty="0" smtClean="0"/>
              <a:t>A las opresión y la explotación se le suma la nueva dimensión de la exclusión. Millones   de personas son descartados .El ser humano como un bien de consumo que se puede usar y luego tirar. </a:t>
            </a:r>
          </a:p>
          <a:p>
            <a:pPr marL="0" indent="0">
              <a:buNone/>
            </a:pPr>
            <a:endParaRPr lang="es-AR" i="1" dirty="0" smtClean="0"/>
          </a:p>
          <a:p>
            <a:pPr marL="0" indent="0">
              <a:buNone/>
            </a:pPr>
            <a:r>
              <a:rPr lang="es-AR" i="1" dirty="0" smtClean="0"/>
              <a:t>El beneficio económico por sobre  el hombre es el producto de una cultura del descarte.</a:t>
            </a:r>
          </a:p>
          <a:p>
            <a:endParaRPr lang="es-AR" dirty="0"/>
          </a:p>
        </p:txBody>
      </p:sp>
      <p:pic>
        <p:nvPicPr>
          <p:cNvPr id="2050" name="Picture 2" descr="C:\Users\LAURA\Desktop\invitación.png"/>
          <p:cNvPicPr>
            <a:picLocks noChangeAspect="1" noChangeArrowheads="1"/>
          </p:cNvPicPr>
          <p:nvPr/>
        </p:nvPicPr>
        <p:blipFill>
          <a:blip r:embed="rId2" cstate="print"/>
          <a:srcRect l="67373"/>
          <a:stretch>
            <a:fillRect/>
          </a:stretch>
        </p:blipFill>
        <p:spPr bwMode="auto">
          <a:xfrm>
            <a:off x="7715272" y="5357826"/>
            <a:ext cx="1143008" cy="1137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439</Words>
  <Application>Microsoft Office PowerPoint</Application>
  <PresentationFormat>Presentación en pantalla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  Breve reseña de la  ponencia: Las tres “t”: tierra, techo y trabajo  Cardenal Claudio Hummes  Rosario 17/09/2015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LAURA</dc:creator>
  <cp:lastModifiedBy>Pamela Rocío Moyano</cp:lastModifiedBy>
  <cp:revision>11</cp:revision>
  <dcterms:created xsi:type="dcterms:W3CDTF">2015-11-26T01:14:56Z</dcterms:created>
  <dcterms:modified xsi:type="dcterms:W3CDTF">2015-11-26T18:48:08Z</dcterms:modified>
</cp:coreProperties>
</file>